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60" r:id="rId2"/>
    <p:sldId id="266" r:id="rId3"/>
    <p:sldId id="269" r:id="rId4"/>
    <p:sldId id="261" r:id="rId5"/>
    <p:sldId id="258" r:id="rId6"/>
    <p:sldId id="257" r:id="rId7"/>
    <p:sldId id="268" r:id="rId8"/>
    <p:sldId id="259" r:id="rId9"/>
    <p:sldId id="263" r:id="rId10"/>
    <p:sldId id="262" r:id="rId11"/>
    <p:sldId id="264" r:id="rId12"/>
    <p:sldId id="265" r:id="rId13"/>
    <p:sldId id="267"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4B6055F8-1D02-4417-9241-55C834FD9970}" type="datetimeFigureOut">
              <a:rPr lang="it-IT" smtClean="0"/>
              <a:pPr/>
              <a:t>16/11/2019</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4"/>
          </p:nvPr>
        </p:nvSpPr>
        <p:spPr/>
        <p:txBody>
          <a:bodyPr rtlCol="0"/>
          <a:lstStyle/>
          <a:p>
            <a:fld id="{4B6055F8-1D02-4417-9241-55C834FD9970}" type="datetimeFigureOut">
              <a:rPr lang="it-IT" smtClean="0"/>
              <a:pPr/>
              <a:t>16/11/2019</a:t>
            </a:fld>
            <a:endParaRPr lang="it-IT"/>
          </a:p>
        </p:txBody>
      </p:sp>
      <p:sp>
        <p:nvSpPr>
          <p:cNvPr id="9" name="Segnaposto numero diapositiva 8"/>
          <p:cNvSpPr>
            <a:spLocks noGrp="1"/>
          </p:cNvSpPr>
          <p:nvPr>
            <p:ph type="sldNum" sz="quarter" idx="15"/>
          </p:nvPr>
        </p:nvSpPr>
        <p:spPr/>
        <p:txBody>
          <a:bodyPr rtlCol="0"/>
          <a:lstStyle/>
          <a:p>
            <a:fld id="{B007B441-5312-499D-93C3-6E37886527F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4B6055F8-1D02-4417-9241-55C834FD9970}" type="datetimeFigureOut">
              <a:rPr lang="it-IT" smtClean="0"/>
              <a:pPr/>
              <a:t>16/11/2019</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16/11/2019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a:t>Fare clic per modificare lo stile del titolo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16/11/2019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6" name="Segnaposto data 5"/>
          <p:cNvSpPr>
            <a:spLocks noGrp="1"/>
          </p:cNvSpPr>
          <p:nvPr>
            <p:ph type="dt" sz="half" idx="10"/>
          </p:nvPr>
        </p:nvSpPr>
        <p:spPr/>
        <p:txBody>
          <a:bodyPr rtlCol="0"/>
          <a:lstStyle/>
          <a:p>
            <a:fld id="{4B6055F8-1D02-4417-9241-55C834FD9970}" type="datetimeFigureOut">
              <a:rPr lang="it-IT" smtClean="0"/>
              <a:pPr/>
              <a:t>16/11/2019</a:t>
            </a:fld>
            <a:endParaRPr lang="it-IT"/>
          </a:p>
        </p:txBody>
      </p:sp>
      <p:sp>
        <p:nvSpPr>
          <p:cNvPr id="7" name="Segnaposto numero diapositiva 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16/11/2019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1" name="Segnaposto data 20"/>
          <p:cNvSpPr>
            <a:spLocks noGrp="1"/>
          </p:cNvSpPr>
          <p:nvPr>
            <p:ph type="dt" sz="half" idx="14"/>
          </p:nvPr>
        </p:nvSpPr>
        <p:spPr/>
        <p:txBody>
          <a:bodyPr rtlCol="0"/>
          <a:lstStyle/>
          <a:p>
            <a:fld id="{4B6055F8-1D02-4417-9241-55C834FD9970}" type="datetimeFigureOut">
              <a:rPr lang="it-IT" smtClean="0"/>
              <a:pPr/>
              <a:t>16/11/2019</a:t>
            </a:fld>
            <a:endParaRPr lang="it-IT"/>
          </a:p>
        </p:txBody>
      </p:sp>
      <p:sp>
        <p:nvSpPr>
          <p:cNvPr id="22" name="Segnaposto numero diapositiva 21"/>
          <p:cNvSpPr>
            <a:spLocks noGrp="1"/>
          </p:cNvSpPr>
          <p:nvPr>
            <p:ph type="sldNum" sz="quarter" idx="15"/>
          </p:nvPr>
        </p:nvSpPr>
        <p:spPr/>
        <p:txBody>
          <a:bodyPr rtlCol="0"/>
          <a:lstStyle/>
          <a:p>
            <a:fld id="{B007B441-5312-499D-93C3-6E37886527F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4B6055F8-1D02-4417-9241-55C834FD9970}" type="datetimeFigureOut">
              <a:rPr lang="it-IT" smtClean="0"/>
              <a:pPr/>
              <a:t>16/11/2019</a:t>
            </a:fld>
            <a:endParaRPr lang="it-IT"/>
          </a:p>
        </p:txBody>
      </p:sp>
      <p:sp>
        <p:nvSpPr>
          <p:cNvPr id="18" name="Segnaposto numero diapositiva 17"/>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6055F8-1D02-4417-9241-55C834FD9970}" type="datetimeFigureOut">
              <a:rPr lang="it-IT" smtClean="0"/>
              <a:pPr/>
              <a:t>16/11/2019</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magine correlata"/>
          <p:cNvPicPr>
            <a:picLocks noGrp="1"/>
          </p:cNvPicPr>
          <p:nvPr>
            <p:ph sz="quarter" idx="1"/>
          </p:nvPr>
        </p:nvPicPr>
        <p:blipFill>
          <a:blip r:embed="rId2" cstate="print"/>
          <a:srcRect/>
          <a:stretch>
            <a:fillRect/>
          </a:stretch>
        </p:blipFill>
        <p:spPr bwMode="auto">
          <a:xfrm>
            <a:off x="467544" y="1772816"/>
            <a:ext cx="8229600" cy="245584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548680"/>
            <a:ext cx="7344816" cy="432048"/>
          </a:xfrm>
        </p:spPr>
        <p:txBody>
          <a:bodyPr>
            <a:normAutofit fontScale="90000"/>
          </a:bodyPr>
          <a:lstStyle/>
          <a:p>
            <a:r>
              <a:rPr lang="it-IT" dirty="0"/>
              <a:t>REFERENTE PER DSA-BES</a:t>
            </a:r>
          </a:p>
        </p:txBody>
      </p:sp>
      <p:sp>
        <p:nvSpPr>
          <p:cNvPr id="3" name="Segnaposto contenuto 2"/>
          <p:cNvSpPr>
            <a:spLocks noGrp="1"/>
          </p:cNvSpPr>
          <p:nvPr>
            <p:ph sz="quarter" idx="1"/>
          </p:nvPr>
        </p:nvSpPr>
        <p:spPr>
          <a:xfrm>
            <a:off x="611560" y="1188759"/>
            <a:ext cx="7344816" cy="4616505"/>
          </a:xfrm>
        </p:spPr>
        <p:txBody>
          <a:bodyPr>
            <a:normAutofit/>
          </a:bodyPr>
          <a:lstStyle/>
          <a:p>
            <a:pPr algn="just"/>
            <a:r>
              <a:rPr lang="it-IT" sz="2000" dirty="0"/>
              <a:t>Offrire consulenza ai colleghi nella lettura delle diagnosi e nella redazione dei PDP.</a:t>
            </a:r>
          </a:p>
          <a:p>
            <a:pPr algn="just"/>
            <a:r>
              <a:rPr lang="it-IT" sz="2000" dirty="0"/>
              <a:t>Collaborare, ove richiesto, alla elaborazione di strategie volte al superamento delle problematiche riscontrate nelle classi in cui sono presenti alunni con DSA.</a:t>
            </a:r>
          </a:p>
          <a:p>
            <a:pPr algn="just"/>
            <a:r>
              <a:rPr lang="it-IT" sz="2000" dirty="0"/>
              <a:t>Sensibilizzare e informare i nuovi colleghi o i supplenti.</a:t>
            </a:r>
          </a:p>
          <a:p>
            <a:pPr algn="just"/>
            <a:r>
              <a:rPr lang="it-IT" sz="2000" dirty="0"/>
              <a:t>Fungere da mediatore tra docenti, famiglie, studenti, operatori dei servizi sanitari.</a:t>
            </a:r>
          </a:p>
          <a:p>
            <a:pPr algn="just"/>
            <a:r>
              <a:rPr lang="it-IT" sz="2000" dirty="0"/>
              <a:t>Coordinare gli incontri di consulenza con gli esperti ASL per la redazione o l’aggiornamento del PDP.</a:t>
            </a:r>
          </a:p>
          <a:p>
            <a:pPr algn="just"/>
            <a:r>
              <a:rPr lang="it-IT" sz="2000" dirty="0"/>
              <a:t>Favorire e coordinare le attività di screening.</a:t>
            </a:r>
          </a:p>
          <a:p>
            <a:pPr algn="just"/>
            <a:r>
              <a:rPr lang="it-IT" sz="2000" dirty="0"/>
              <a:t>Coordinare le attività del GLI.</a:t>
            </a:r>
          </a:p>
          <a:p>
            <a:pPr marL="0" indent="0" algn="just">
              <a:buNone/>
            </a:pPr>
            <a:endParaRPr lang="it-IT" sz="2000" dirty="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1657003498"/>
              </p:ext>
            </p:extLst>
          </p:nvPr>
        </p:nvGraphicFramePr>
        <p:xfrm>
          <a:off x="323528" y="280849"/>
          <a:ext cx="8208912" cy="627888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000" dirty="0"/>
                        <a:t>DOCENTE DI SOSTEGNO</a:t>
                      </a:r>
                    </a:p>
                  </a:txBody>
                  <a:tcPr/>
                </a:tc>
                <a:tc>
                  <a:txBody>
                    <a:bodyPr/>
                    <a:lstStyle/>
                    <a:p>
                      <a:pPr algn="l"/>
                      <a:r>
                        <a:rPr lang="it-IT" sz="2000" dirty="0"/>
                        <a:t>DOCENTE CURRICOLARE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Partecipare alla programmazione educativo/didattica e alla valutazione</a:t>
                      </a:r>
                    </a:p>
                    <a:p>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Individuare l’alunno con bisogni educativi speciali nel gruppo classe favorendone l’integrazione /inclusione</a:t>
                      </a:r>
                    </a:p>
                    <a:p>
                      <a:pPr algn="l"/>
                      <a:endParaRPr lang="it-IT" sz="1400"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Curare gli aspetti metodologici e didattici funzionali a tutto il gruppo classe</a:t>
                      </a:r>
                    </a:p>
                    <a:p>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Partecipare e predisporre la programmazione e la valutazione personalizzata o individualizzata</a:t>
                      </a:r>
                    </a:p>
                    <a:p>
                      <a:pPr algn="l"/>
                      <a:endParaRPr lang="it-IT" sz="1400"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Svolgere il ruolo di mediatore dei contenuti programmatici, relazionali e didattici</a:t>
                      </a:r>
                    </a:p>
                    <a:p>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Ponderare e stilare un piano didattico personalizzato, completo di tempi di attuazione coerenti con il bisogno educativo speciale e tenerlo presente in ogni aspetto della didattica dall’analisi iniziale alla valutazione finale</a:t>
                      </a:r>
                    </a:p>
                    <a:p>
                      <a:pPr algn="l"/>
                      <a:endParaRPr lang="it-IT" sz="1400"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Tenere rapporti con la famiglia, esperti ASL, operatori comunali</a:t>
                      </a:r>
                    </a:p>
                    <a:p>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Collaborare alla formulazione del PEI e successivamente predisporre interventi personalizzati e consegne calibrate per l’alunno disabile, soprattutto quando non è presente l’insegnante specializzato</a:t>
                      </a:r>
                    </a:p>
                    <a:p>
                      <a:pPr algn="l"/>
                      <a:endParaRPr lang="it-IT" sz="1400" dirty="0"/>
                    </a:p>
                  </a:txBody>
                  <a:tcPr/>
                </a:tc>
                <a:extLst>
                  <a:ext uri="{0D108BD9-81ED-4DB2-BD59-A6C34878D82A}">
                    <a16:rowId xmlns:a16="http://schemas.microsoft.com/office/drawing/2014/main" val="10004"/>
                  </a:ext>
                </a:extLst>
              </a:tr>
              <a:tr h="370840">
                <a:tc>
                  <a:txBody>
                    <a:bodyPr/>
                    <a:lstStyle/>
                    <a:p>
                      <a:r>
                        <a:rPr lang="it-IT" sz="1400" dirty="0"/>
                        <a:t>Raccordarsi con i colleghi degli altri Istituti nel passaggio degli alunni da un ordine di scuola all’altro</a:t>
                      </a:r>
                    </a:p>
                  </a:txBody>
                  <a:tcPr/>
                </a:tc>
                <a:tc>
                  <a:txBody>
                    <a:bodyPr/>
                    <a:lstStyle/>
                    <a:p>
                      <a:pPr algn="l"/>
                      <a:r>
                        <a:rPr lang="it-IT" sz="1400" dirty="0"/>
                        <a:t>Partecipare ai G.L.H.O. e agli incontri di consulenza per gli alunni con DSA</a:t>
                      </a:r>
                    </a:p>
                  </a:txBody>
                  <a:tcP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Partecipare ai GLH e al GLHI</a:t>
                      </a:r>
                    </a:p>
                    <a:p>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Formarsi sulle tematiche della didattica inclusiva</a:t>
                      </a:r>
                    </a:p>
                    <a:p>
                      <a:pPr algn="l"/>
                      <a:endParaRPr lang="it-IT" sz="1400" dirty="0"/>
                    </a:p>
                  </a:txBody>
                  <a:tcPr/>
                </a:tc>
                <a:extLst>
                  <a:ext uri="{0D108BD9-81ED-4DB2-BD59-A6C34878D82A}">
                    <a16:rowId xmlns:a16="http://schemas.microsoft.com/office/drawing/2014/main" val="10006"/>
                  </a:ext>
                </a:extLst>
              </a:tr>
            </a:tbl>
          </a:graphicData>
        </a:graphic>
      </p:graphicFrame>
      <p:sp>
        <p:nvSpPr>
          <p:cNvPr id="7" name="Rettangolo 6"/>
          <p:cNvSpPr/>
          <p:nvPr/>
        </p:nvSpPr>
        <p:spPr>
          <a:xfrm>
            <a:off x="5761038" y="3222923"/>
            <a:ext cx="4572000" cy="369332"/>
          </a:xfrm>
          <a:prstGeom prst="rect">
            <a:avLst/>
          </a:prstGeom>
        </p:spPr>
        <p:txBody>
          <a:bodyPr>
            <a:spAutoFit/>
          </a:bodyPr>
          <a:lstStyle/>
          <a:p>
            <a:r>
              <a:rPr lang="it-IT"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404664"/>
            <a:ext cx="8064896" cy="3240360"/>
          </a:xfrm>
        </p:spPr>
        <p:txBody>
          <a:bodyPr>
            <a:normAutofit/>
          </a:bodyPr>
          <a:lstStyle/>
          <a:p>
            <a:pPr marL="0" indent="0">
              <a:buNone/>
            </a:pPr>
            <a:r>
              <a:rPr lang="it-IT" sz="2000" b="1" dirty="0"/>
              <a:t>FAMIGLIA</a:t>
            </a:r>
          </a:p>
          <a:p>
            <a:r>
              <a:rPr lang="it-IT" sz="2000" dirty="0"/>
              <a:t>Informare i docenti della situazione relativa al proprio figlio</a:t>
            </a:r>
          </a:p>
          <a:p>
            <a:r>
              <a:rPr lang="it-IT" sz="2000" dirty="0"/>
              <a:t>Consegnare tempestivamente eventuale certificazione aggiornata in proprio possesso presso la segreteria</a:t>
            </a:r>
          </a:p>
          <a:p>
            <a:r>
              <a:rPr lang="it-IT" sz="2000" dirty="0"/>
              <a:t>Partecipare agli incontri con la scuola e con i servizi del territorio</a:t>
            </a:r>
          </a:p>
          <a:p>
            <a:r>
              <a:rPr lang="it-IT" sz="2000" dirty="0"/>
              <a:t>Collaborare alla stesura del PDP e condividere il Progetto Formativo</a:t>
            </a:r>
          </a:p>
          <a:p>
            <a:endParaRPr lang="it-IT" dirty="0"/>
          </a:p>
        </p:txBody>
      </p:sp>
      <p:sp>
        <p:nvSpPr>
          <p:cNvPr id="4" name="Rettangolo 3"/>
          <p:cNvSpPr/>
          <p:nvPr/>
        </p:nvSpPr>
        <p:spPr>
          <a:xfrm>
            <a:off x="467544" y="3717032"/>
            <a:ext cx="7704856" cy="1938992"/>
          </a:xfrm>
          <a:prstGeom prst="rect">
            <a:avLst/>
          </a:prstGeom>
        </p:spPr>
        <p:txBody>
          <a:bodyPr wrap="square">
            <a:spAutoFit/>
          </a:bodyPr>
          <a:lstStyle/>
          <a:p>
            <a:r>
              <a:rPr lang="it-IT" sz="2000" b="1" dirty="0"/>
              <a:t>COLLABORATORE SCOLASTICO</a:t>
            </a:r>
          </a:p>
          <a:p>
            <a:endParaRPr lang="it-IT" sz="2000" dirty="0"/>
          </a:p>
          <a:p>
            <a:pPr marL="285750" indent="-285750">
              <a:buFont typeface="Courier New" panose="02070309020205020404" pitchFamily="49" charset="0"/>
              <a:buChar char="o"/>
            </a:pPr>
            <a:r>
              <a:rPr lang="it-IT" sz="2000" dirty="0"/>
              <a:t>Aiutare gli spostamenti degli alunni in difficoltà, ove necessario</a:t>
            </a:r>
          </a:p>
          <a:p>
            <a:pPr marL="285750" indent="-285750">
              <a:buFont typeface="Courier New" panose="02070309020205020404" pitchFamily="49" charset="0"/>
              <a:buChar char="o"/>
            </a:pPr>
            <a:r>
              <a:rPr lang="it-IT" sz="2000" dirty="0"/>
              <a:t>Coadiuvare l’insegnante nell’organizzare lo spazio aula per la conduzione di attività di tipo laboratoriale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7467600" cy="980728"/>
          </a:xfrm>
        </p:spPr>
        <p:txBody>
          <a:bodyPr>
            <a:normAutofit fontScale="90000"/>
          </a:bodyPr>
          <a:lstStyle/>
          <a:p>
            <a:br>
              <a:rPr lang="it-IT" sz="1800" b="1" u="sng" dirty="0"/>
            </a:br>
            <a:br>
              <a:rPr lang="it-IT" sz="1800" b="1" u="sng" dirty="0"/>
            </a:br>
            <a:br>
              <a:rPr lang="it-IT" sz="1800" b="1" u="sng" dirty="0"/>
            </a:br>
            <a:br>
              <a:rPr lang="it-IT" sz="1800" b="1" u="sng" dirty="0"/>
            </a:br>
            <a:endParaRPr lang="it-IT" sz="1800" dirty="0"/>
          </a:p>
        </p:txBody>
      </p:sp>
      <p:sp>
        <p:nvSpPr>
          <p:cNvPr id="5" name="Segnaposto contenuto 4"/>
          <p:cNvSpPr>
            <a:spLocks noGrp="1"/>
          </p:cNvSpPr>
          <p:nvPr>
            <p:ph sz="quarter" idx="1"/>
          </p:nvPr>
        </p:nvSpPr>
        <p:spPr>
          <a:xfrm>
            <a:off x="251520" y="188640"/>
            <a:ext cx="8352928" cy="6669360"/>
          </a:xfrm>
        </p:spPr>
        <p:txBody>
          <a:bodyPr>
            <a:noAutofit/>
          </a:bodyPr>
          <a:lstStyle/>
          <a:p>
            <a:pPr marL="0" indent="0" algn="just">
              <a:buNone/>
            </a:pPr>
            <a:r>
              <a:rPr lang="it-IT" sz="1500" b="1" dirty="0"/>
              <a:t>ASSISTENTE EDUCATIVO ALLA PERSONA</a:t>
            </a:r>
          </a:p>
          <a:p>
            <a:pPr marL="0" indent="0" algn="just">
              <a:buNone/>
            </a:pPr>
            <a:r>
              <a:rPr lang="it-IT" sz="1500" dirty="0"/>
              <a:t>Gli assistenti alla persona o assistenti educativi culturali sono operatori dipendenti del comune o di cooperative sociali. Il compito dell'AEC è di sostenere il processo di integrazione degli studenti disabili non autonomi, aiutandoli nelle azioni di vita quotidiana, a spostarsi negli spazi accompagnare della scuola sia esterni che interni all'edificio, ad 'alunno nella cura dell’igiene personale e in gita scolastica e nello svolgimento di attività che richiedano spostamenti, nella cura dell'igiene personale. </a:t>
            </a:r>
          </a:p>
          <a:p>
            <a:pPr marL="0" indent="0" algn="just">
              <a:buNone/>
            </a:pPr>
            <a:endParaRPr lang="it-IT" sz="1500" dirty="0"/>
          </a:p>
          <a:p>
            <a:pPr marL="0" indent="0" algn="just">
              <a:buNone/>
            </a:pPr>
            <a:r>
              <a:rPr lang="it-IT" sz="1500" b="1" dirty="0"/>
              <a:t>EDUCATORE PROFESSIONALE</a:t>
            </a:r>
          </a:p>
          <a:p>
            <a:pPr algn="just"/>
            <a:r>
              <a:rPr lang="it-IT" sz="1500" dirty="0"/>
              <a:t>collaborare alla stesura e aggiornamento del Piano Educativo Individualizzato e partecipazione a tutti i momenti di lavoro di équipe della scuola;</a:t>
            </a:r>
          </a:p>
          <a:p>
            <a:pPr algn="just"/>
            <a:r>
              <a:rPr lang="it-IT" sz="1500" dirty="0"/>
              <a:t>programmare, realizzare e verificare gli interventi quanto più integrati con quelli educativi e didattici dei docenti, attraverso la collaborazione con insegnanti curriculari e di sostegno, e con la classe;</a:t>
            </a:r>
          </a:p>
          <a:p>
            <a:pPr algn="just"/>
            <a:r>
              <a:rPr lang="it-IT" sz="1500" dirty="0"/>
              <a:t>Supportare l’alunno nelle sue difficoltà e promozione della sua autonomia, proponendo strategie per perseguire le finalità formative e di sviluppo complessivo della persona;</a:t>
            </a:r>
          </a:p>
          <a:p>
            <a:pPr algn="just"/>
            <a:r>
              <a:rPr lang="it-IT" sz="1500" dirty="0"/>
              <a:t>spingere verso la socializzazione con gli altri alunni, mettendo in atto la cultura dell’inclusione;</a:t>
            </a:r>
          </a:p>
          <a:p>
            <a:pPr algn="just"/>
            <a:r>
              <a:rPr lang="it-IT" sz="1500" dirty="0"/>
              <a:t>Coordinare interventi tra servizi scolastici e servizi sanitari, socio-assistenziali, culturali, ricreativi, sportivi e altre attività sul territorio, gestiti da enti pubblici e privati, in coerenza con quanto formulato nel PEI e in considerazione del più generale progetto di vita dello studente;</a:t>
            </a:r>
          </a:p>
          <a:p>
            <a:pPr algn="just"/>
            <a:r>
              <a:rPr lang="it-IT" sz="1500" dirty="0"/>
              <a:t>collaborare con le famiglie e promuovere di relazioni efficaci con esse;</a:t>
            </a:r>
          </a:p>
          <a:p>
            <a:pPr algn="just"/>
            <a:r>
              <a:rPr lang="it-IT" sz="1500" dirty="0"/>
              <a:t>realizzare percorsi di alternanza scuola-lavoro e progetti ponte per l’uscita dal percorso scolastico.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Risultati immagini per area BES SCHEMA"/>
          <p:cNvPicPr>
            <a:picLocks noGrp="1"/>
          </p:cNvPicPr>
          <p:nvPr>
            <p:ph sz="quarter" idx="1"/>
          </p:nvPr>
        </p:nvPicPr>
        <p:blipFill>
          <a:blip r:embed="rId2" cstate="print"/>
          <a:srcRect/>
          <a:stretch>
            <a:fillRect/>
          </a:stretch>
        </p:blipFill>
        <p:spPr bwMode="auto">
          <a:xfrm>
            <a:off x="755576" y="332656"/>
            <a:ext cx="7605464" cy="572727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7825"/>
            <a:ext cx="8825748" cy="978330"/>
          </a:xfrm>
        </p:spPr>
        <p:txBody>
          <a:bodyPr>
            <a:normAutofit/>
          </a:bodyPr>
          <a:lstStyle/>
          <a:p>
            <a:r>
              <a:rPr lang="it-IT" sz="2700" b="1" u="sng" dirty="0">
                <a:solidFill>
                  <a:srgbClr val="002060"/>
                </a:solidFill>
              </a:rPr>
              <a:t>             </a:t>
            </a:r>
            <a:r>
              <a:rPr lang="it-IT" sz="2400" b="1" u="sng" dirty="0">
                <a:solidFill>
                  <a:srgbClr val="002060"/>
                </a:solidFill>
              </a:rPr>
              <a:t>AMBITO DI INTERVENTO ALUNNI </a:t>
            </a:r>
            <a:r>
              <a:rPr lang="it-IT" sz="2400" u="sng" dirty="0">
                <a:solidFill>
                  <a:srgbClr val="002060"/>
                </a:solidFill>
              </a:rPr>
              <a:t>CON </a:t>
            </a:r>
            <a:r>
              <a:rPr lang="it-IT" sz="2400" b="1" u="sng" dirty="0">
                <a:solidFill>
                  <a:srgbClr val="002060"/>
                </a:solidFill>
              </a:rPr>
              <a:t>BES</a:t>
            </a:r>
            <a:endParaRPr lang="it-IT" sz="2800" dirty="0"/>
          </a:p>
        </p:txBody>
      </p:sp>
      <p:grpSp>
        <p:nvGrpSpPr>
          <p:cNvPr id="1026" name="Group 2"/>
          <p:cNvGrpSpPr>
            <a:grpSpLocks/>
          </p:cNvGrpSpPr>
          <p:nvPr/>
        </p:nvGrpSpPr>
        <p:grpSpPr bwMode="auto">
          <a:xfrm>
            <a:off x="2411760" y="1340768"/>
            <a:ext cx="5967958" cy="5040560"/>
            <a:chOff x="750" y="4147"/>
            <a:chExt cx="10740" cy="11325"/>
          </a:xfrm>
        </p:grpSpPr>
        <p:sp>
          <p:nvSpPr>
            <p:cNvPr id="1027" name="Oval 3"/>
            <p:cNvSpPr>
              <a:spLocks noChangeArrowheads="1"/>
            </p:cNvSpPr>
            <p:nvPr/>
          </p:nvSpPr>
          <p:spPr bwMode="auto">
            <a:xfrm>
              <a:off x="1095" y="4147"/>
              <a:ext cx="9990" cy="113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8" name="Oval 4"/>
            <p:cNvSpPr>
              <a:spLocks noChangeArrowheads="1"/>
            </p:cNvSpPr>
            <p:nvPr/>
          </p:nvSpPr>
          <p:spPr bwMode="auto">
            <a:xfrm>
              <a:off x="3360" y="7410"/>
              <a:ext cx="3240" cy="1980"/>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a:ln>
                    <a:noFill/>
                  </a:ln>
                  <a:solidFill>
                    <a:schemeClr val="tx1"/>
                  </a:solidFill>
                  <a:effectLst/>
                  <a:latin typeface="Calibri" pitchFamily="34" charset="0"/>
                  <a:cs typeface="Arial" pitchFamily="34" charset="0"/>
                </a:rPr>
                <a:t>DSA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1029" name="Oval 5"/>
            <p:cNvSpPr>
              <a:spLocks noChangeArrowheads="1"/>
            </p:cNvSpPr>
            <p:nvPr/>
          </p:nvSpPr>
          <p:spPr bwMode="auto">
            <a:xfrm>
              <a:off x="5820" y="7485"/>
              <a:ext cx="4485" cy="3810"/>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a:ln>
                    <a:noFill/>
                  </a:ln>
                  <a:solidFill>
                    <a:schemeClr val="tx1"/>
                  </a:solidFill>
                  <a:effectLst/>
                  <a:latin typeface="Calibri" pitchFamily="34" charset="0"/>
                  <a:cs typeface="Arial" pitchFamily="34" charset="0"/>
                </a:rPr>
                <a:t>DISABILITÀ</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1030" name="Oval 6"/>
            <p:cNvSpPr>
              <a:spLocks noChangeArrowheads="1"/>
            </p:cNvSpPr>
            <p:nvPr/>
          </p:nvSpPr>
          <p:spPr bwMode="auto">
            <a:xfrm>
              <a:off x="6165" y="4245"/>
              <a:ext cx="3750" cy="1965"/>
            </a:xfrm>
            <a:prstGeom prst="ellipse">
              <a:avLst/>
            </a:prstGeom>
            <a:solidFill>
              <a:srgbClr val="FFFFFF"/>
            </a:solidFill>
            <a:ln w="9525">
              <a:solidFill>
                <a:srgbClr val="000000"/>
              </a:solidFill>
              <a:prstDash val="sysDot"/>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dirty="0">
                  <a:ln>
                    <a:noFill/>
                  </a:ln>
                  <a:solidFill>
                    <a:schemeClr val="tx1"/>
                  </a:solidFill>
                  <a:effectLst/>
                  <a:latin typeface="Calibri" pitchFamily="34" charset="0"/>
                  <a:cs typeface="Arial" pitchFamily="34" charset="0"/>
                </a:rPr>
                <a:t>SVANTAGGIO CULTURALE</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031" name="Oval 7"/>
            <p:cNvSpPr>
              <a:spLocks noChangeArrowheads="1"/>
            </p:cNvSpPr>
            <p:nvPr/>
          </p:nvSpPr>
          <p:spPr bwMode="auto">
            <a:xfrm>
              <a:off x="7845" y="5595"/>
              <a:ext cx="3645" cy="1965"/>
            </a:xfrm>
            <a:prstGeom prst="ellipse">
              <a:avLst/>
            </a:prstGeom>
            <a:solidFill>
              <a:srgbClr val="FFFFFF"/>
            </a:solidFill>
            <a:ln w="9525">
              <a:solidFill>
                <a:srgbClr val="000000"/>
              </a:solidFill>
              <a:prstDash val="sysDot"/>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6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600" b="0" i="0" u="none" strike="noStrike" cap="none" normalizeH="0" baseline="0" dirty="0">
                  <a:ln>
                    <a:noFill/>
                  </a:ln>
                  <a:solidFill>
                    <a:schemeClr val="tx1"/>
                  </a:solidFill>
                  <a:effectLst/>
                  <a:latin typeface="Calibri" pitchFamily="34" charset="0"/>
                  <a:cs typeface="Arial" pitchFamily="34" charset="0"/>
                </a:rPr>
                <a:t>DEFICIT DEL LINGUAGGIO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032" name="Oval 8"/>
            <p:cNvSpPr>
              <a:spLocks noChangeArrowheads="1"/>
            </p:cNvSpPr>
            <p:nvPr/>
          </p:nvSpPr>
          <p:spPr bwMode="auto">
            <a:xfrm>
              <a:off x="750" y="5595"/>
              <a:ext cx="5535" cy="1965"/>
            </a:xfrm>
            <a:prstGeom prst="ellipse">
              <a:avLst/>
            </a:prstGeom>
            <a:solidFill>
              <a:srgbClr val="FFFFFF"/>
            </a:solidFill>
            <a:ln w="9525">
              <a:solidFill>
                <a:srgbClr val="000000"/>
              </a:solidFill>
              <a:prstDash val="sysDot"/>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600" b="0" i="0" u="none" strike="noStrike" cap="none" normalizeH="0" baseline="0" dirty="0">
                  <a:ln>
                    <a:noFill/>
                  </a:ln>
                  <a:solidFill>
                    <a:schemeClr val="tx1"/>
                  </a:solidFill>
                  <a:effectLst/>
                  <a:latin typeface="Calibri" pitchFamily="34" charset="0"/>
                  <a:cs typeface="Arial" pitchFamily="34" charset="0"/>
                </a:rPr>
                <a:t>DISTURBI EVOLUTIVI SPECIFICI</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033" name="Oval 9"/>
            <p:cNvSpPr>
              <a:spLocks noChangeArrowheads="1"/>
            </p:cNvSpPr>
            <p:nvPr/>
          </p:nvSpPr>
          <p:spPr bwMode="auto">
            <a:xfrm>
              <a:off x="4365" y="13005"/>
              <a:ext cx="3240" cy="1980"/>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a:ln>
                    <a:noFill/>
                  </a:ln>
                  <a:solidFill>
                    <a:schemeClr val="tx1"/>
                  </a:solidFill>
                  <a:effectLst/>
                  <a:latin typeface="Calibri" pitchFamily="34" charset="0"/>
                  <a:cs typeface="Arial" pitchFamily="34" charset="0"/>
                </a:rPr>
                <a:t>ADHD</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1034" name="Oval 10"/>
            <p:cNvSpPr>
              <a:spLocks noChangeArrowheads="1"/>
            </p:cNvSpPr>
            <p:nvPr/>
          </p:nvSpPr>
          <p:spPr bwMode="auto">
            <a:xfrm>
              <a:off x="1530" y="10305"/>
              <a:ext cx="3240" cy="1980"/>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2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0" i="0" u="none" strike="noStrike" cap="none" normalizeH="0" baseline="0" dirty="0">
                  <a:ln>
                    <a:noFill/>
                  </a:ln>
                  <a:solidFill>
                    <a:schemeClr val="tx1"/>
                  </a:solidFill>
                  <a:effectLst/>
                  <a:latin typeface="Calibri" pitchFamily="34" charset="0"/>
                  <a:cs typeface="Arial" pitchFamily="34" charset="0"/>
                </a:rPr>
                <a:t>SVANTAGGIO SOCIO-ECONOMICO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035" name="Oval 11"/>
            <p:cNvSpPr>
              <a:spLocks noChangeArrowheads="1"/>
            </p:cNvSpPr>
            <p:nvPr/>
          </p:nvSpPr>
          <p:spPr bwMode="auto">
            <a:xfrm>
              <a:off x="7200" y="11295"/>
              <a:ext cx="3240" cy="1980"/>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4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a:ln>
                    <a:noFill/>
                  </a:ln>
                  <a:solidFill>
                    <a:schemeClr val="tx1"/>
                  </a:solidFill>
                  <a:effectLst/>
                  <a:latin typeface="Calibri" pitchFamily="34" charset="0"/>
                  <a:cs typeface="Arial" pitchFamily="34" charset="0"/>
                </a:rPr>
                <a:t>RITARDI</a:t>
              </a:r>
              <a:r>
                <a:rPr kumimoji="0" lang="it-IT" sz="1400" b="0" i="0" u="none" strike="noStrike" cap="none" normalizeH="0" dirty="0">
                  <a:ln>
                    <a:noFill/>
                  </a:ln>
                  <a:solidFill>
                    <a:schemeClr val="tx1"/>
                  </a:solidFill>
                  <a:effectLst/>
                  <a:latin typeface="Calibri" pitchFamily="34" charset="0"/>
                  <a:cs typeface="Arial" pitchFamily="34" charset="0"/>
                </a:rPr>
                <a:t> </a:t>
              </a:r>
              <a:r>
                <a:rPr kumimoji="0" lang="it-IT" sz="1400" b="0" i="0" u="none" strike="noStrike" cap="none" normalizeH="0" baseline="0" dirty="0">
                  <a:ln>
                    <a:noFill/>
                  </a:ln>
                  <a:solidFill>
                    <a:schemeClr val="tx1"/>
                  </a:solidFill>
                  <a:effectLst/>
                  <a:latin typeface="Calibri" pitchFamily="34" charset="0"/>
                  <a:cs typeface="Arial" pitchFamily="34" charset="0"/>
                </a:rPr>
                <a:t>MENTALI LIEVI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036" name="Oval 12"/>
            <p:cNvSpPr>
              <a:spLocks noChangeArrowheads="1"/>
            </p:cNvSpPr>
            <p:nvPr/>
          </p:nvSpPr>
          <p:spPr bwMode="auto">
            <a:xfrm>
              <a:off x="4605" y="11205"/>
              <a:ext cx="2520" cy="1530"/>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018480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6632"/>
            <a:ext cx="7467600" cy="562074"/>
          </a:xfrm>
        </p:spPr>
        <p:txBody>
          <a:bodyPr/>
          <a:lstStyle/>
          <a:p>
            <a:r>
              <a:rPr lang="it-IT" dirty="0"/>
              <a:t>NORMATIVA </a:t>
            </a:r>
            <a:r>
              <a:rPr lang="it-IT" dirty="0" err="1"/>
              <a:t>DI</a:t>
            </a:r>
            <a:r>
              <a:rPr lang="it-IT" dirty="0"/>
              <a:t> RIFERIMENTO</a:t>
            </a:r>
          </a:p>
        </p:txBody>
      </p:sp>
      <p:sp>
        <p:nvSpPr>
          <p:cNvPr id="3" name="Segnaposto contenuto 2"/>
          <p:cNvSpPr>
            <a:spLocks noGrp="1"/>
          </p:cNvSpPr>
          <p:nvPr>
            <p:ph sz="quarter" idx="1"/>
          </p:nvPr>
        </p:nvSpPr>
        <p:spPr>
          <a:xfrm>
            <a:off x="323528" y="1124744"/>
            <a:ext cx="8064896" cy="5904656"/>
          </a:xfrm>
        </p:spPr>
        <p:txBody>
          <a:bodyPr>
            <a:noAutofit/>
          </a:bodyPr>
          <a:lstStyle/>
          <a:p>
            <a:r>
              <a:rPr lang="it-IT" sz="1800" b="1" u="sng" dirty="0"/>
              <a:t>Diritto allo Studio</a:t>
            </a:r>
            <a:r>
              <a:rPr lang="it-IT" sz="1800" b="1" dirty="0"/>
              <a:t>: Legge 53/2003 (Riforma Moratti personalizzazione);</a:t>
            </a:r>
            <a:endParaRPr lang="it-IT" sz="1800" dirty="0"/>
          </a:p>
          <a:p>
            <a:r>
              <a:rPr lang="it-IT" sz="1800" b="1" u="sng" dirty="0"/>
              <a:t>Normativa DVA:</a:t>
            </a:r>
            <a:r>
              <a:rPr lang="it-IT" sz="1800" b="1" dirty="0"/>
              <a:t> Legge 104/1992 </a:t>
            </a:r>
            <a:r>
              <a:rPr lang="it-IT" sz="1800" dirty="0"/>
              <a:t>– Legge quadro per l’assistenza, l’integrazione sociale e i diritti delle persone diversamente abili;</a:t>
            </a:r>
          </a:p>
          <a:p>
            <a:r>
              <a:rPr lang="it-IT" sz="1800" b="1" u="sng" dirty="0"/>
              <a:t>Normativa DSA</a:t>
            </a:r>
            <a:r>
              <a:rPr lang="it-IT" sz="1800" b="1" dirty="0"/>
              <a:t>: Legge 170/2010 </a:t>
            </a:r>
            <a:r>
              <a:rPr lang="it-IT" sz="1800" dirty="0"/>
              <a:t>– Nuove Norme in materia di Disturbi Specifici dell’apprendimento in ambito scolastico;</a:t>
            </a:r>
            <a:endParaRPr lang="it-IT" sz="1800" b="1" dirty="0"/>
          </a:p>
          <a:p>
            <a:r>
              <a:rPr lang="it-IT" sz="1800" b="1" u="sng" dirty="0"/>
              <a:t>Decreto attuativo </a:t>
            </a:r>
            <a:r>
              <a:rPr lang="it-IT" sz="1800" b="1" dirty="0"/>
              <a:t>n. 5669/2011 con annesse le Linee guida per il diritto allo studio degli alunni e degli studenti con DSA;</a:t>
            </a:r>
            <a:endParaRPr lang="it-IT" sz="1800" dirty="0"/>
          </a:p>
          <a:p>
            <a:r>
              <a:rPr lang="it-IT" sz="1800" b="1" u="sng" dirty="0"/>
              <a:t>Normativa BES</a:t>
            </a:r>
            <a:r>
              <a:rPr lang="it-IT" sz="1800" b="1" dirty="0"/>
              <a:t>: Direttiva Ministeriale del 27/12/2012 </a:t>
            </a:r>
            <a:r>
              <a:rPr lang="it-IT" sz="1800" dirty="0"/>
              <a:t>– Strumenti d’intervento per alunni con bisogni educativi speciali e organizzazione territoriale per l’inclusione scolastica;</a:t>
            </a:r>
            <a:endParaRPr lang="it-IT" sz="1800" b="1" dirty="0"/>
          </a:p>
          <a:p>
            <a:r>
              <a:rPr lang="it-IT" sz="1800" b="1" dirty="0"/>
              <a:t>C.M. n.8 del 6/3/2013 - </a:t>
            </a:r>
            <a:r>
              <a:rPr lang="it-IT" sz="1800" dirty="0"/>
              <a:t>Indicazioni operative sulla direttiva ministeriale “ Strumenti di intervento per alunni con bisogni educativi speciali e organizzazione territoriale per l’inclusione scolastica”;</a:t>
            </a:r>
          </a:p>
          <a:p>
            <a:r>
              <a:rPr lang="it-IT" sz="1800" b="1" dirty="0"/>
              <a:t>Nota n. 1551 27/6/2013</a:t>
            </a:r>
            <a:r>
              <a:rPr lang="it-IT" sz="1800" dirty="0"/>
              <a:t> – Piano Annuale per l’Inclusività;</a:t>
            </a:r>
            <a:endParaRPr lang="it-IT" sz="1800" b="1" dirty="0"/>
          </a:p>
          <a:p>
            <a:r>
              <a:rPr lang="it-IT" sz="1800" b="1" dirty="0"/>
              <a:t>Nota Ministeriale del 22 novembre 2013.</a:t>
            </a:r>
            <a:endParaRPr lang="it-IT" sz="1800" dirty="0"/>
          </a:p>
          <a:p>
            <a:endParaRPr lang="it-IT" sz="1100" b="1" dirty="0"/>
          </a:p>
          <a:p>
            <a:pPr marL="0" indent="0">
              <a:buNone/>
            </a:pPr>
            <a:endParaRPr lang="it-IT" sz="1100" b="1" dirty="0"/>
          </a:p>
          <a:p>
            <a:endParaRPr lang="it-IT"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90664" y="980728"/>
            <a:ext cx="8424936" cy="5355312"/>
          </a:xfrm>
          <a:prstGeom prst="rect">
            <a:avLst/>
          </a:prstGeom>
          <a:noFill/>
        </p:spPr>
        <p:txBody>
          <a:bodyPr wrap="square" rtlCol="0">
            <a:spAutoFit/>
          </a:bodyPr>
          <a:lstStyle/>
          <a:p>
            <a:r>
              <a:rPr lang="it-IT" dirty="0"/>
              <a:t>1) </a:t>
            </a:r>
            <a:r>
              <a:rPr lang="it-IT" b="1" dirty="0"/>
              <a:t>Disabilità</a:t>
            </a:r>
            <a:r>
              <a:rPr lang="it-IT" dirty="0"/>
              <a:t> ( Legge 104/92)</a:t>
            </a:r>
          </a:p>
          <a:p>
            <a:r>
              <a:rPr lang="it-IT" dirty="0"/>
              <a:t>Gli alunni con certificazione di disabilità hanno diritto all’insegnante di sostegno.</a:t>
            </a:r>
          </a:p>
          <a:p>
            <a:endParaRPr lang="it-IT" dirty="0"/>
          </a:p>
          <a:p>
            <a:r>
              <a:rPr lang="it-IT" dirty="0"/>
              <a:t>2) </a:t>
            </a:r>
            <a:r>
              <a:rPr lang="it-IT" b="1" dirty="0"/>
              <a:t>Disturbi evolutivi specifici</a:t>
            </a:r>
            <a:r>
              <a:rPr lang="it-IT" dirty="0"/>
              <a:t> (DSA legge n. 170/2010)</a:t>
            </a:r>
            <a:endParaRPr lang="it-IT" b="1" dirty="0"/>
          </a:p>
          <a:p>
            <a:r>
              <a:rPr lang="it-IT" dirty="0"/>
              <a:t>Per “disturbi evolutivi specifici” la normativa intende, oltre i disturbi specifici dell’apprendimento anche i deficit del linguaggio, delle abilità non verbali, della coordinazione motoria, ricomprendendo – per la comune origine nell’età evolutiva – anche quelli dell’attenzione e dell’iperattività, mentre il funzionamento intellettivo limite può essere considerato un caso di confine fra la disabilità e il disturbo specifico.</a:t>
            </a:r>
          </a:p>
          <a:p>
            <a:r>
              <a:rPr lang="it-IT" dirty="0"/>
              <a:t>Gli alunni DSA rientrano in questa categoria:</a:t>
            </a:r>
          </a:p>
          <a:p>
            <a:r>
              <a:rPr lang="it-IT" b="1" dirty="0"/>
              <a:t>Dislessia</a:t>
            </a:r>
            <a:r>
              <a:rPr lang="it-IT" dirty="0"/>
              <a:t> (difficoltà specifica della lettura)</a:t>
            </a:r>
          </a:p>
          <a:p>
            <a:r>
              <a:rPr lang="it-IT" b="1" dirty="0"/>
              <a:t>Disgrafia</a:t>
            </a:r>
            <a:r>
              <a:rPr lang="it-IT" dirty="0"/>
              <a:t> (difficoltà specifica della scrittura)</a:t>
            </a:r>
          </a:p>
          <a:p>
            <a:r>
              <a:rPr lang="it-IT" b="1" dirty="0" err="1"/>
              <a:t>Discalculia</a:t>
            </a:r>
            <a:r>
              <a:rPr lang="it-IT" b="1" dirty="0"/>
              <a:t> </a:t>
            </a:r>
            <a:r>
              <a:rPr lang="it-IT" dirty="0"/>
              <a:t>(difficoltà nel calcolo e nella lettura/scrittura dei numeri)</a:t>
            </a:r>
          </a:p>
          <a:p>
            <a:r>
              <a:rPr lang="it-IT" b="1" dirty="0"/>
              <a:t>Disortografia</a:t>
            </a:r>
            <a:r>
              <a:rPr lang="it-IT" dirty="0"/>
              <a:t> (difficoltà nell’ortografia).</a:t>
            </a:r>
          </a:p>
          <a:p>
            <a:endParaRPr lang="it-IT" dirty="0"/>
          </a:p>
          <a:p>
            <a:r>
              <a:rPr lang="it-IT" dirty="0"/>
              <a:t>3) </a:t>
            </a:r>
            <a:r>
              <a:rPr lang="it-IT" b="1" dirty="0"/>
              <a:t>Svantaggio socioeconomico, linguistico, culturale</a:t>
            </a:r>
            <a:r>
              <a:rPr lang="it-IT" dirty="0"/>
              <a:t> (D.M. del 27/12/2012)</a:t>
            </a:r>
          </a:p>
        </p:txBody>
      </p:sp>
      <p:sp>
        <p:nvSpPr>
          <p:cNvPr id="5" name="Titolo 1"/>
          <p:cNvSpPr>
            <a:spLocks noGrp="1"/>
          </p:cNvSpPr>
          <p:nvPr>
            <p:ph type="title"/>
          </p:nvPr>
        </p:nvSpPr>
        <p:spPr>
          <a:xfrm>
            <a:off x="179512" y="116632"/>
            <a:ext cx="7467600" cy="562074"/>
          </a:xfrm>
        </p:spPr>
        <p:txBody>
          <a:bodyPr/>
          <a:lstStyle/>
          <a:p>
            <a:r>
              <a:rPr lang="it-IT" dirty="0"/>
              <a:t>LE TRE AREE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6632"/>
            <a:ext cx="8640960" cy="648072"/>
          </a:xfrm>
        </p:spPr>
        <p:txBody>
          <a:bodyPr>
            <a:normAutofit/>
          </a:bodyPr>
          <a:lstStyle/>
          <a:p>
            <a:r>
              <a:rPr lang="it-IT" sz="2700" b="1" dirty="0"/>
              <a:t>ALUNNI CON BISOGNI EDUCATIVI SPECIALI </a:t>
            </a:r>
            <a:endParaRPr lang="it-IT" sz="2700" dirty="0"/>
          </a:p>
        </p:txBody>
      </p:sp>
      <p:sp>
        <p:nvSpPr>
          <p:cNvPr id="3" name="Segnaposto contenuto 2"/>
          <p:cNvSpPr>
            <a:spLocks noGrp="1"/>
          </p:cNvSpPr>
          <p:nvPr>
            <p:ph sz="quarter" idx="1"/>
          </p:nvPr>
        </p:nvSpPr>
        <p:spPr>
          <a:xfrm>
            <a:off x="385192" y="980728"/>
            <a:ext cx="8229600" cy="4968552"/>
          </a:xfrm>
        </p:spPr>
        <p:txBody>
          <a:bodyPr>
            <a:normAutofit fontScale="40000" lnSpcReduction="20000"/>
          </a:bodyPr>
          <a:lstStyle/>
          <a:p>
            <a:endParaRPr lang="it-IT" dirty="0"/>
          </a:p>
          <a:p>
            <a:pPr>
              <a:buNone/>
            </a:pPr>
            <a:r>
              <a:rPr lang="it-IT" dirty="0"/>
              <a:t> </a:t>
            </a:r>
            <a:r>
              <a:rPr lang="it-IT" sz="4500" b="1" dirty="0"/>
              <a:t>Definizione di Bisogno Educativo Speciale (BES) </a:t>
            </a:r>
          </a:p>
          <a:p>
            <a:pPr>
              <a:buNone/>
            </a:pPr>
            <a:r>
              <a:rPr lang="it-IT" sz="4500" dirty="0"/>
              <a:t>La Direttiva ministeriale del 27 dicembre 2012 ricorda che “</a:t>
            </a:r>
            <a:r>
              <a:rPr lang="it-IT" sz="4500" i="1" dirty="0"/>
              <a:t>ogni alunno, con continuità o per determinati periodi, può manifestare Bisogni Educativi Speciali: o per motivi fisici, biologici, fisiologici o anche per motivi psicologici, sociali, rispetto ai quali è necessario che le scuole offrano adeguata e personalizzata risposta”. </a:t>
            </a:r>
          </a:p>
          <a:p>
            <a:pPr>
              <a:buNone/>
            </a:pPr>
            <a:endParaRPr lang="it-IT" sz="4500" i="1" dirty="0"/>
          </a:p>
          <a:p>
            <a:pPr>
              <a:buNone/>
            </a:pPr>
            <a:r>
              <a:rPr lang="it-IT" sz="4500" b="1" dirty="0"/>
              <a:t>Chi sono gli alunni BES? </a:t>
            </a:r>
          </a:p>
          <a:p>
            <a:pPr>
              <a:buNone/>
            </a:pPr>
            <a:r>
              <a:rPr lang="it-IT" sz="4500" dirty="0"/>
              <a:t>L’area dello svantaggio scolastico è molto più ampia di quella riferibile esplicitamente alla presenza di deficit. In ogni classe ci sono alunni che presentano una richiesta di </a:t>
            </a:r>
            <a:r>
              <a:rPr lang="it-IT" sz="4500" b="1" i="1" dirty="0"/>
              <a:t>speciale attenzione per una varietà di ragioni: disabilità, svantaggio sociale e culturale, disturbi specifici di apprendimento e/o disturbi evolutivi specifici, difficoltà derivanti dalla non conoscenza della cultura e della lingua italiana perché appartenenti a culture diverse. </a:t>
            </a:r>
          </a:p>
          <a:p>
            <a:pPr>
              <a:buNone/>
            </a:pPr>
            <a:endParaRPr lang="it-IT" sz="4500" b="1" i="1" dirty="0"/>
          </a:p>
          <a:p>
            <a:pPr>
              <a:buNone/>
            </a:pPr>
            <a:r>
              <a:rPr lang="it-IT" sz="4500" dirty="0"/>
              <a:t>Quest’area dello svantaggio scolastico, che ricomprende problematiche diverse, viene indicata come area dei Bisogni Educativi Speciali (</a:t>
            </a:r>
            <a:r>
              <a:rPr lang="it-IT" sz="4500" i="1" dirty="0" err="1"/>
              <a:t>Special</a:t>
            </a:r>
            <a:r>
              <a:rPr lang="it-IT" sz="4500" i="1" dirty="0"/>
              <a:t> Educational </a:t>
            </a:r>
            <a:r>
              <a:rPr lang="it-IT" sz="4500" i="1" dirty="0" err="1"/>
              <a:t>Needs</a:t>
            </a:r>
            <a:r>
              <a:rPr lang="it-IT" sz="4500" i="1" dirty="0"/>
              <a:t>).</a:t>
            </a:r>
            <a:endParaRPr lang="it-IT" sz="4500" b="1" dirty="0"/>
          </a:p>
          <a:p>
            <a:pPr>
              <a:buNone/>
            </a:pP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16632"/>
            <a:ext cx="7467600" cy="580926"/>
          </a:xfrm>
        </p:spPr>
        <p:txBody>
          <a:bodyPr/>
          <a:lstStyle/>
          <a:p>
            <a:r>
              <a:rPr lang="it-IT" dirty="0"/>
              <a:t>TERZA AREA</a:t>
            </a:r>
          </a:p>
        </p:txBody>
      </p:sp>
      <p:sp>
        <p:nvSpPr>
          <p:cNvPr id="3" name="Segnaposto contenuto 2"/>
          <p:cNvSpPr>
            <a:spLocks noGrp="1"/>
          </p:cNvSpPr>
          <p:nvPr>
            <p:ph sz="quarter" idx="1"/>
          </p:nvPr>
        </p:nvSpPr>
        <p:spPr>
          <a:xfrm>
            <a:off x="395536" y="718198"/>
            <a:ext cx="8208912" cy="6023169"/>
          </a:xfrm>
        </p:spPr>
        <p:txBody>
          <a:bodyPr>
            <a:noAutofit/>
          </a:bodyPr>
          <a:lstStyle/>
          <a:p>
            <a:pPr marL="0" indent="0">
              <a:buNone/>
            </a:pPr>
            <a:r>
              <a:rPr lang="it-IT" sz="1400" b="1" dirty="0"/>
              <a:t>ALUNNI CON SVANTAGGIO SOCIO-ECONOMICO, LINGUISTICO E/O CULTURALE</a:t>
            </a:r>
          </a:p>
          <a:p>
            <a:pPr marL="0" indent="0">
              <a:buNone/>
            </a:pPr>
            <a:r>
              <a:rPr lang="it-IT" sz="1400" dirty="0"/>
              <a:t>1) </a:t>
            </a:r>
            <a:r>
              <a:rPr lang="it-IT" sz="1400" u="sng" dirty="0"/>
              <a:t>Area dello svantaggio socioeconomico e culturale</a:t>
            </a:r>
          </a:p>
          <a:p>
            <a:pPr marL="0" indent="0">
              <a:buNone/>
            </a:pPr>
            <a:r>
              <a:rPr lang="it-IT" sz="1400" dirty="0"/>
              <a:t>Tali tipologie di Bes, fermo restando le procedure descritte precedentemente, dovranno essere individuate sulla base di elementi oggettivi come, ad esempio, la segnalazione degli operatori dei servizi sociali oppure di ben fondate considerazioni psicopedagogiche e didattiche. Gli interventi predisposti potranno essere di carattere transitorio.</a:t>
            </a:r>
          </a:p>
          <a:p>
            <a:endParaRPr lang="it-IT" sz="1400" dirty="0"/>
          </a:p>
          <a:p>
            <a:pPr marL="0" indent="0">
              <a:buNone/>
            </a:pPr>
            <a:r>
              <a:rPr lang="it-IT" sz="1400" dirty="0"/>
              <a:t>2) </a:t>
            </a:r>
            <a:r>
              <a:rPr lang="it-IT" sz="1400" u="sng" dirty="0"/>
              <a:t>Area dello svantaggio linguistico e culturale</a:t>
            </a:r>
            <a:endParaRPr lang="it-IT" sz="1400" dirty="0"/>
          </a:p>
          <a:p>
            <a:pPr marL="0" indent="0">
              <a:buNone/>
            </a:pPr>
            <a:r>
              <a:rPr lang="it-IT" sz="1400" dirty="0"/>
              <a:t>Prendendo spunto dalle indicazioni fornite dalla normativa vigente in materia, in particolare il Decreto Legislativo 286/98 all’art. 38 (Testo Unico delle disposizioni sull’immigrazione) e il relativo Regolamento attuativo, il DPR 394/99 all’art. 45 le cui disposizioni vengono recepite dalla C.M. 24/2006 che detta le “Linee guida per l’accoglienza e l’integrazione degli alunni stranieri”, il nostro Istituto, predispone alcune linee guida per l’accoglienza e l’integrazione degli alunni stranieri:</a:t>
            </a:r>
          </a:p>
          <a:p>
            <a:r>
              <a:rPr lang="it-IT" sz="1400" dirty="0"/>
              <a:t>facilitare l'ingresso a scuola degli alunni stranieri e sostenerli nella fase di adattamento nel nuovo ambiente;</a:t>
            </a:r>
          </a:p>
          <a:p>
            <a:pPr lvl="0"/>
            <a:r>
              <a:rPr lang="it-IT" sz="1400" dirty="0"/>
              <a:t>entrare in relazione con la famiglia;</a:t>
            </a:r>
          </a:p>
          <a:p>
            <a:pPr lvl="0"/>
            <a:r>
              <a:rPr lang="it-IT" sz="1400" dirty="0"/>
              <a:t>favorire un clima di accoglienza nella scuola;</a:t>
            </a:r>
          </a:p>
          <a:p>
            <a:pPr lvl="0"/>
            <a:r>
              <a:rPr lang="it-IT" sz="1400" dirty="0"/>
              <a:t>offrire alcune indicazioni generali sulla programmazione del curricolo e sulla valutazione;</a:t>
            </a:r>
          </a:p>
          <a:p>
            <a:pPr lvl="0"/>
            <a:r>
              <a:rPr lang="it-IT" sz="1400" dirty="0"/>
              <a:t>suggerire modalità di intervento per l'apprendimento della lingua Italiano L2;</a:t>
            </a:r>
          </a:p>
          <a:p>
            <a:pPr lvl="0"/>
            <a:r>
              <a:rPr lang="it-IT" sz="1400" dirty="0"/>
              <a:t>individuare le risorse necessarie per tale intervento;</a:t>
            </a:r>
          </a:p>
          <a:p>
            <a:pPr lvl="0"/>
            <a:r>
              <a:rPr lang="it-IT" sz="1400" dirty="0"/>
              <a:t>promuovere la comunicazione e la collaborazione tra scuole e tra scuole e territorio sui temi dell'accoglienza e dell'educazione interculturale.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490066"/>
          </a:xfrm>
        </p:spPr>
        <p:txBody>
          <a:bodyPr>
            <a:noAutofit/>
          </a:bodyPr>
          <a:lstStyle/>
          <a:p>
            <a:r>
              <a:rPr lang="it-IT" sz="3200" dirty="0"/>
              <a:t>gli</a:t>
            </a:r>
            <a:r>
              <a:rPr lang="it-IT" sz="2800" dirty="0"/>
              <a:t> (gruppo di lavoro per l’inclusione)</a:t>
            </a:r>
          </a:p>
        </p:txBody>
      </p:sp>
      <p:sp>
        <p:nvSpPr>
          <p:cNvPr id="3" name="Segnaposto contenuto 2"/>
          <p:cNvSpPr>
            <a:spLocks noGrp="1"/>
          </p:cNvSpPr>
          <p:nvPr>
            <p:ph sz="quarter" idx="1"/>
          </p:nvPr>
        </p:nvSpPr>
        <p:spPr>
          <a:xfrm>
            <a:off x="611560" y="980728"/>
            <a:ext cx="7467600" cy="5472608"/>
          </a:xfrm>
        </p:spPr>
        <p:txBody>
          <a:bodyPr>
            <a:normAutofit/>
          </a:bodyPr>
          <a:lstStyle/>
          <a:p>
            <a:pPr marL="0" indent="0">
              <a:buNone/>
            </a:pPr>
            <a:r>
              <a:rPr lang="it-IT" sz="1400" dirty="0"/>
              <a:t>Nel processo di inclusione degli alunni con bisogni educativi speciali sono coinvolte tutte le figure orbitanti nella scuola. </a:t>
            </a:r>
          </a:p>
          <a:p>
            <a:pPr marL="0" indent="0">
              <a:buNone/>
            </a:pPr>
            <a:r>
              <a:rPr lang="it-IT" sz="1400" dirty="0"/>
              <a:t>Di seguito si specificano figure e compiti:	</a:t>
            </a:r>
          </a:p>
          <a:p>
            <a:pPr marL="0" indent="0">
              <a:buNone/>
            </a:pPr>
            <a:r>
              <a:rPr lang="it-IT" sz="1400" dirty="0"/>
              <a:t> </a:t>
            </a:r>
          </a:p>
          <a:p>
            <a:pPr marL="0" indent="0">
              <a:buNone/>
            </a:pPr>
            <a:r>
              <a:rPr lang="it-IT" sz="1400" b="1" dirty="0"/>
              <a:t>DIRIGENTE  SCOLASTICO</a:t>
            </a:r>
            <a:r>
              <a:rPr lang="it-IT" sz="1400" dirty="0"/>
              <a:t> </a:t>
            </a:r>
          </a:p>
          <a:p>
            <a:r>
              <a:rPr lang="it-IT" sz="1400" dirty="0"/>
              <a:t>Individuare le risorse interne ed esterne</a:t>
            </a:r>
          </a:p>
          <a:p>
            <a:r>
              <a:rPr lang="it-IT" sz="1400" dirty="0"/>
              <a:t>Formare le classi</a:t>
            </a:r>
          </a:p>
          <a:p>
            <a:r>
              <a:rPr lang="it-IT" sz="1400" dirty="0"/>
              <a:t>Presiedere il GLI secondo i criteri stabiliti dal GLI</a:t>
            </a:r>
          </a:p>
          <a:p>
            <a:r>
              <a:rPr lang="it-IT" sz="1400" dirty="0"/>
              <a:t>Assegnare i docenti di sostegno</a:t>
            </a:r>
          </a:p>
          <a:p>
            <a:r>
              <a:rPr lang="it-IT" sz="1400" dirty="0"/>
              <a:t>Rapportarsi con gli Enti Locali ed altre istituzioni scolastiche</a:t>
            </a:r>
          </a:p>
          <a:p>
            <a:endParaRPr lang="it-IT" sz="1400" dirty="0"/>
          </a:p>
          <a:p>
            <a:pPr marL="0" indent="0">
              <a:buNone/>
            </a:pPr>
            <a:r>
              <a:rPr lang="it-IT" sz="1400" b="1" dirty="0"/>
              <a:t>FUNZIONE   STRUMENTALE  PER LA DISABILITA’ </a:t>
            </a:r>
          </a:p>
          <a:p>
            <a:r>
              <a:rPr lang="it-IT" sz="1400" dirty="0"/>
              <a:t>Raccordare le diverse realtà (Scuole, ASL, famiglie, Enti territoriali)</a:t>
            </a:r>
          </a:p>
          <a:p>
            <a:r>
              <a:rPr lang="it-IT" sz="1400" dirty="0"/>
              <a:t>Monitorare i progetti</a:t>
            </a:r>
          </a:p>
          <a:p>
            <a:r>
              <a:rPr lang="it-IT" sz="1400" dirty="0"/>
              <a:t>Coordinare i docenti di sostegno</a:t>
            </a:r>
          </a:p>
          <a:p>
            <a:r>
              <a:rPr lang="it-IT" sz="1400" dirty="0"/>
              <a:t>Presiedere i GLHO in assenza del dirigente scolastico</a:t>
            </a:r>
          </a:p>
          <a:p>
            <a:r>
              <a:rPr lang="it-IT" sz="1400" dirty="0"/>
              <a:t>Promuovere l’attivazione di laboratori specifici</a:t>
            </a:r>
          </a:p>
          <a:p>
            <a:r>
              <a:rPr lang="it-IT" sz="1400" dirty="0"/>
              <a:t>Rendicontare al Collegio docenti l’operato svolto e la formazione effettuata</a:t>
            </a:r>
          </a:p>
          <a:p>
            <a:r>
              <a:rPr lang="it-IT" sz="1400" dirty="0"/>
              <a:t>Controllare la documentazione in ingresso e quella in uscita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5678"/>
            <a:ext cx="9001000" cy="490066"/>
          </a:xfrm>
        </p:spPr>
        <p:txBody>
          <a:bodyPr>
            <a:normAutofit fontScale="90000"/>
          </a:bodyPr>
          <a:lstStyle/>
          <a:p>
            <a:r>
              <a:rPr lang="it-IT" sz="2000" b="1" dirty="0"/>
              <a:t>I </a:t>
            </a:r>
            <a:r>
              <a:rPr lang="it-IT" sz="2800" b="1" dirty="0"/>
              <a:t>compiti del </a:t>
            </a:r>
            <a:r>
              <a:rPr lang="it-IT" sz="2200" b="1" dirty="0"/>
              <a:t>GRUPPO DI LAVORO PER L’INCLUSIONE (GLI)</a:t>
            </a:r>
          </a:p>
        </p:txBody>
      </p:sp>
      <p:sp>
        <p:nvSpPr>
          <p:cNvPr id="3" name="Segnaposto contenuto 2"/>
          <p:cNvSpPr>
            <a:spLocks noGrp="1"/>
          </p:cNvSpPr>
          <p:nvPr>
            <p:ph sz="quarter" idx="1"/>
          </p:nvPr>
        </p:nvSpPr>
        <p:spPr>
          <a:xfrm>
            <a:off x="251520" y="764704"/>
            <a:ext cx="7920880" cy="6021288"/>
          </a:xfrm>
        </p:spPr>
        <p:txBody>
          <a:bodyPr>
            <a:noAutofit/>
          </a:bodyPr>
          <a:lstStyle/>
          <a:p>
            <a:pPr algn="just">
              <a:buFont typeface="Wingdings" panose="05000000000000000000" pitchFamily="2" charset="2"/>
              <a:buChar char="Ø"/>
            </a:pPr>
            <a:r>
              <a:rPr lang="it-IT" sz="1400" dirty="0"/>
              <a:t>Elaborare una proposta di Piano Annuale per l’Inclusività riferito a tutti gli alunni con BES.</a:t>
            </a:r>
          </a:p>
          <a:p>
            <a:pPr algn="just">
              <a:buFont typeface="Wingdings" panose="05000000000000000000" pitchFamily="2" charset="2"/>
              <a:buChar char="Ø"/>
            </a:pPr>
            <a:r>
              <a:rPr lang="it-IT" sz="1400" dirty="0"/>
              <a:t>Rilevare, monitorare e valutare il livello di Inclusività della scuola.</a:t>
            </a:r>
          </a:p>
          <a:p>
            <a:pPr algn="just">
              <a:buFont typeface="Wingdings" panose="05000000000000000000" pitchFamily="2" charset="2"/>
              <a:buChar char="Ø"/>
            </a:pPr>
            <a:r>
              <a:rPr lang="it-IT" sz="1400" dirty="0"/>
              <a:t>Gestire e coordinare l’attività dell’Istituto in relazione agli alunni con disabilità al fine di ottimizzare le relative procedure e l’organizzazione scolastica.</a:t>
            </a:r>
          </a:p>
          <a:p>
            <a:pPr algn="just">
              <a:buFont typeface="Wingdings" panose="05000000000000000000" pitchFamily="2" charset="2"/>
              <a:buChar char="Ø"/>
            </a:pPr>
            <a:r>
              <a:rPr lang="it-IT" sz="1400" dirty="0"/>
              <a:t>Analizzare la situazione complessiva dell’istituto (numero di alunni con disabilità, DSA, BSE, tipologia dello svantaggio, classi coinvolte).</a:t>
            </a:r>
          </a:p>
          <a:p>
            <a:pPr algn="just">
              <a:buFont typeface="Wingdings" panose="05000000000000000000" pitchFamily="2" charset="2"/>
              <a:buChar char="Ø"/>
            </a:pPr>
            <a:r>
              <a:rPr lang="it-IT" sz="1400" dirty="0"/>
              <a:t>Individuare i criteri per l’assegnazione degli alunni con disabilità alle classi.</a:t>
            </a:r>
          </a:p>
          <a:p>
            <a:pPr algn="just">
              <a:buFont typeface="Wingdings" panose="05000000000000000000" pitchFamily="2" charset="2"/>
              <a:buChar char="Ø"/>
            </a:pPr>
            <a:r>
              <a:rPr lang="it-IT" sz="1400" dirty="0"/>
              <a:t>Individuare i criteri per l’assegnazione dei docenti di sostegno alle classi, per la distribuzione delle ore delle relative aree e per l’utilizzo delle eventuali compresenze tra i docenti.</a:t>
            </a:r>
          </a:p>
          <a:p>
            <a:pPr algn="just">
              <a:buFont typeface="Wingdings" panose="05000000000000000000" pitchFamily="2" charset="2"/>
              <a:buChar char="Ø"/>
            </a:pPr>
            <a:r>
              <a:rPr lang="it-IT" sz="1400" dirty="0"/>
              <a:t>Proporre le linee guida per le attività didattiche di sostegno agli alunni con disabilità dell’Istituto da inserire nel POF.</a:t>
            </a:r>
          </a:p>
          <a:p>
            <a:pPr algn="just">
              <a:buFont typeface="Wingdings" panose="05000000000000000000" pitchFamily="2" charset="2"/>
              <a:buChar char="Ø"/>
            </a:pPr>
            <a:r>
              <a:rPr lang="it-IT" sz="1400" dirty="0"/>
              <a:t>Seguire l’attività dei Consigli di classe e degli insegnanti specializzati per le attività di sostegno, verificando che siano attuate le procedure corrette e che sia sempre perseguito il massimo vantaggio per lo sviluppo formativo degli alunni nel rispetto della normativa.</a:t>
            </a:r>
          </a:p>
          <a:p>
            <a:pPr algn="just">
              <a:buFont typeface="Wingdings" panose="05000000000000000000" pitchFamily="2" charset="2"/>
              <a:buChar char="Ø"/>
            </a:pPr>
            <a:r>
              <a:rPr lang="it-IT" sz="1400" dirty="0"/>
              <a:t>Proporre l’acquisto di attrezzature, strumenti, sussidi, ausili tecnologici e materiali didattici destinati agli alunni con disabilità e DSA o ai docenti che se ne occupano.</a:t>
            </a:r>
          </a:p>
          <a:p>
            <a:pPr algn="just">
              <a:buFont typeface="Wingdings" panose="05000000000000000000" pitchFamily="2" charset="2"/>
              <a:buChar char="Ø"/>
            </a:pPr>
            <a:r>
              <a:rPr lang="it-IT" sz="1400" dirty="0"/>
              <a:t>Proporre le modalità di accoglienza degli alunni con disabilità.</a:t>
            </a:r>
          </a:p>
          <a:p>
            <a:pPr algn="just">
              <a:buFont typeface="Wingdings" panose="05000000000000000000" pitchFamily="2" charset="2"/>
              <a:buChar char="Ø"/>
            </a:pPr>
            <a:r>
              <a:rPr lang="it-IT" sz="1400" dirty="0"/>
              <a:t>Analizzare la tipologia dei casi critici ed avanzare proposte di intervento per risolvere problematiche emerse nelle attività di integrazione.</a:t>
            </a:r>
          </a:p>
          <a:p>
            <a:pPr algn="just">
              <a:buFont typeface="Wingdings" panose="05000000000000000000" pitchFamily="2" charset="2"/>
              <a:buChar char="Ø"/>
            </a:pPr>
            <a:r>
              <a:rPr lang="it-IT" sz="1400" dirty="0"/>
              <a:t>Formulare proposte per la formazione e l’aggiornamento dei docenti.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363</TotalTime>
  <Words>1730</Words>
  <Application>Microsoft Office PowerPoint</Application>
  <PresentationFormat>Presentazione su schermo (4:3)</PresentationFormat>
  <Paragraphs>134</Paragraphs>
  <Slides>13</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13</vt:i4>
      </vt:variant>
    </vt:vector>
  </HeadingPairs>
  <TitlesOfParts>
    <vt:vector size="20" baseType="lpstr">
      <vt:lpstr>Arial</vt:lpstr>
      <vt:lpstr>Calibri</vt:lpstr>
      <vt:lpstr>Century Schoolbook</vt:lpstr>
      <vt:lpstr>Courier New</vt:lpstr>
      <vt:lpstr>Wingdings</vt:lpstr>
      <vt:lpstr>Wingdings 2</vt:lpstr>
      <vt:lpstr>Loggia</vt:lpstr>
      <vt:lpstr>Presentazione standard di PowerPoint</vt:lpstr>
      <vt:lpstr>Presentazione standard di PowerPoint</vt:lpstr>
      <vt:lpstr>             AMBITO DI INTERVENTO ALUNNI CON BES</vt:lpstr>
      <vt:lpstr>NORMATIVA DI RIFERIMENTO</vt:lpstr>
      <vt:lpstr>LE TRE AREE</vt:lpstr>
      <vt:lpstr>ALUNNI CON BISOGNI EDUCATIVI SPECIALI </vt:lpstr>
      <vt:lpstr>TERZA AREA</vt:lpstr>
      <vt:lpstr>gli (gruppo di lavoro per l’inclusione)</vt:lpstr>
      <vt:lpstr>I compiti del GRUPPO DI LAVORO PER L’INCLUSIONE (GLI)</vt:lpstr>
      <vt:lpstr>REFERENTE PER DSA-BES</vt:lpstr>
      <vt:lpstr>Presentazione standard di PowerPoint</vt:lpstr>
      <vt:lpstr>Presentazione standard di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AMBITO DI INTERVENTO ALUNNI BES </dc:title>
  <dc:creator>STEFANO</dc:creator>
  <cp:lastModifiedBy>admin</cp:lastModifiedBy>
  <cp:revision>23</cp:revision>
  <dcterms:created xsi:type="dcterms:W3CDTF">2019-10-23T16:18:14Z</dcterms:created>
  <dcterms:modified xsi:type="dcterms:W3CDTF">2019-11-16T10:42:42Z</dcterms:modified>
</cp:coreProperties>
</file>